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6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1" r:id="rId21"/>
    <p:sldId id="277" r:id="rId22"/>
    <p:sldId id="288" r:id="rId23"/>
    <p:sldId id="284" r:id="rId24"/>
    <p:sldId id="279" r:id="rId25"/>
    <p:sldId id="282" r:id="rId26"/>
    <p:sldId id="286" r:id="rId27"/>
    <p:sldId id="283" r:id="rId28"/>
    <p:sldId id="289" r:id="rId29"/>
    <p:sldId id="292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wo-aachen.de/persoenliche-zukunftsplanung/" TargetMode="External"/><Relationship Id="rId2" Type="http://schemas.openxmlformats.org/officeDocument/2006/relationships/hyperlink" Target="https://www.persoenliche-zukunftsplanung.eu/materialien/personenorientiertes-denk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meinsam-vielfalt-leben.de/sites/default/files/downloads/FTAA%20WS_04-1_PZP_Hilbers.pdf" TargetMode="External"/><Relationship Id="rId5" Type="http://schemas.openxmlformats.org/officeDocument/2006/relationships/hyperlink" Target="https://www.lebenswert-und-sternstunden.de/pers%C3%B6nliche-zukunftsplanung/arbeitsbl%C3%A4tter/" TargetMode="External"/><Relationship Id="rId4" Type="http://schemas.openxmlformats.org/officeDocument/2006/relationships/hyperlink" Target="https://www.stiftung-leben-pur.de/projekte/zukunftsplanung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6BF2E-4D86-4336-7227-EB560810C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"/>
            <a:ext cx="8689976" cy="1582994"/>
          </a:xfrm>
        </p:spPr>
        <p:txBody>
          <a:bodyPr>
            <a:normAutofit/>
          </a:bodyPr>
          <a:lstStyle/>
          <a:p>
            <a:r>
              <a:rPr lang="de-D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Persönliche zukunftsplanung</a:t>
            </a:r>
          </a:p>
        </p:txBody>
      </p:sp>
      <p:pic>
        <p:nvPicPr>
          <p:cNvPr id="2054" name="Picture 6" descr="Persönliche Zukunftsplanung | Vereinigung Cerebral Schweiz">
            <a:extLst>
              <a:ext uri="{FF2B5EF4-FFF2-40B4-BE49-F238E27FC236}">
                <a16:creationId xmlns:a16="http://schemas.microsoft.com/office/drawing/2014/main" id="{D01537C8-57F4-48CA-45B7-DE8253D9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0" y="1474839"/>
            <a:ext cx="10894142" cy="53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476">
            <a:extLst>
              <a:ext uri="{FF2B5EF4-FFF2-40B4-BE49-F238E27FC236}">
                <a16:creationId xmlns:a16="http://schemas.microsoft.com/office/drawing/2014/main" id="{7F7E8F92-F7D8-597A-EBAC-E6382CC6DA98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7958328" cy="6432804"/>
          </a:xfrm>
        </p:grpSpPr>
        <p:sp>
          <p:nvSpPr>
            <p:cNvPr id="10" name="Shape 5837">
              <a:extLst>
                <a:ext uri="{FF2B5EF4-FFF2-40B4-BE49-F238E27FC236}">
                  <a16:creationId xmlns:a16="http://schemas.microsoft.com/office/drawing/2014/main" id="{18C19C99-882F-0F88-4C58-2F552A7A55DD}"/>
                </a:ext>
              </a:extLst>
            </p:cNvPr>
            <p:cNvSpPr/>
            <p:nvPr/>
          </p:nvSpPr>
          <p:spPr>
            <a:xfrm>
              <a:off x="0" y="1386840"/>
              <a:ext cx="4655566" cy="109728"/>
            </a:xfrm>
            <a:custGeom>
              <a:avLst/>
              <a:gdLst/>
              <a:ahLst/>
              <a:cxnLst/>
              <a:rect l="0" t="0" r="0" b="0"/>
              <a:pathLst>
                <a:path w="4655566" h="109728">
                  <a:moveTo>
                    <a:pt x="0" y="0"/>
                  </a:moveTo>
                  <a:lnTo>
                    <a:pt x="4655566" y="0"/>
                  </a:lnTo>
                  <a:lnTo>
                    <a:pt x="4655566" y="109728"/>
                  </a:lnTo>
                  <a:lnTo>
                    <a:pt x="0" y="1097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52">
              <a:extLst>
                <a:ext uri="{FF2B5EF4-FFF2-40B4-BE49-F238E27FC236}">
                  <a16:creationId xmlns:a16="http://schemas.microsoft.com/office/drawing/2014/main" id="{BC7F30CA-4F35-B4E9-C157-D26380B40C4C}"/>
                </a:ext>
              </a:extLst>
            </p:cNvPr>
            <p:cNvSpPr/>
            <p:nvPr/>
          </p:nvSpPr>
          <p:spPr>
            <a:xfrm>
              <a:off x="0" y="1386840"/>
              <a:ext cx="7958328" cy="0"/>
            </a:xfrm>
            <a:custGeom>
              <a:avLst/>
              <a:gdLst/>
              <a:ahLst/>
              <a:cxnLst/>
              <a:rect l="0" t="0" r="0" b="0"/>
              <a:pathLst>
                <a:path w="7958328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CC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pic>
          <p:nvPicPr>
            <p:cNvPr id="12" name="Picture 156">
              <a:extLst>
                <a:ext uri="{FF2B5EF4-FFF2-40B4-BE49-F238E27FC236}">
                  <a16:creationId xmlns:a16="http://schemas.microsoft.com/office/drawing/2014/main" id="{BEB22849-FE0D-D44F-AE87-51C3101F7EB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59636" y="0"/>
              <a:ext cx="4626864" cy="6432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39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C6831-94EF-EDA4-98D6-5CF2806C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4129"/>
            <a:ext cx="10364451" cy="1120877"/>
          </a:xfrm>
        </p:spPr>
        <p:txBody>
          <a:bodyPr/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Bild von mir/ Etwas über mich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7B6289-27CF-75EB-073B-6192D9EBF1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1641988"/>
            <a:ext cx="12192000" cy="5216012"/>
          </a:xfrm>
        </p:spPr>
        <p:txBody>
          <a:bodyPr>
            <a:normAutofit/>
          </a:bodyPr>
          <a:lstStyle/>
          <a:p>
            <a:pPr marL="350520" indent="-6350">
              <a:lnSpc>
                <a:spcPct val="107000"/>
              </a:lnSpc>
              <a:spcAft>
                <a:spcPts val="10"/>
              </a:spcAft>
            </a:pPr>
            <a:r>
              <a:rPr lang="de-DE" sz="38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de-DE" sz="35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in mir steckt</a:t>
            </a:r>
            <a:endParaRPr lang="de-DE" sz="35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170" marR="428625" indent="0">
              <a:lnSpc>
                <a:spcPct val="103000"/>
              </a:lnSpc>
              <a:spcAft>
                <a:spcPts val="3955"/>
              </a:spcAft>
              <a:buNone/>
            </a:pPr>
            <a:r>
              <a:rPr lang="de-DE" sz="35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Interessen, Stärken und Fähigkeiten entdecken, benennen und wertschätzen.</a:t>
            </a:r>
          </a:p>
          <a:p>
            <a:pPr marL="350520" indent="-6350">
              <a:lnSpc>
                <a:spcPct val="107000"/>
              </a:lnSpc>
              <a:spcAft>
                <a:spcPts val="10"/>
              </a:spcAft>
            </a:pPr>
            <a:r>
              <a:rPr lang="de-DE" sz="3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5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Übung: Stärkenbingo</a:t>
            </a:r>
            <a:endParaRPr lang="de-DE" sz="35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170" marR="428625" indent="0">
              <a:lnSpc>
                <a:spcPct val="103000"/>
              </a:lnSpc>
              <a:spcAft>
                <a:spcPts val="145"/>
              </a:spcAft>
              <a:buNone/>
            </a:pPr>
            <a:r>
              <a:rPr lang="de-DE" sz="35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-Welche Stärken sind mir besonders wichtig? </a:t>
            </a:r>
          </a:p>
          <a:p>
            <a:pPr marL="344170" marR="428625" indent="0">
              <a:lnSpc>
                <a:spcPct val="103000"/>
              </a:lnSpc>
              <a:spcAft>
                <a:spcPts val="145"/>
              </a:spcAft>
              <a:buNone/>
            </a:pPr>
            <a:r>
              <a:rPr lang="de-DE" sz="35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 welchen Schwächen möchte ich noch arbeiten?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45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1">
            <a:extLst>
              <a:ext uri="{FF2B5EF4-FFF2-40B4-BE49-F238E27FC236}">
                <a16:creationId xmlns:a16="http://schemas.microsoft.com/office/drawing/2014/main" id="{B91D9178-7370-C531-43C2-B4C2FEC7C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4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EBCEB-825A-446B-E3DE-E0E97E12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5135"/>
            <a:ext cx="10364451" cy="1081549"/>
          </a:xfrm>
        </p:spPr>
        <p:txBody>
          <a:bodyPr/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Bild von mir/ Etwas über mich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422AC-74FC-B1DD-A178-675AEB75D9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142" y="1514168"/>
            <a:ext cx="11710219" cy="5260258"/>
          </a:xfrm>
        </p:spPr>
        <p:txBody>
          <a:bodyPr>
            <a:normAutofit lnSpcReduction="10000"/>
          </a:bodyPr>
          <a:lstStyle/>
          <a:p>
            <a:pPr marL="350520" indent="-6350" algn="just">
              <a:lnSpc>
                <a:spcPct val="107000"/>
              </a:lnSpc>
              <a:spcAft>
                <a:spcPts val="10"/>
              </a:spcAft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Wovon ich träume</a:t>
            </a:r>
          </a:p>
          <a:p>
            <a:pPr marL="344170" indent="0" algn="just">
              <a:lnSpc>
                <a:spcPct val="103000"/>
              </a:lnSpc>
              <a:spcAft>
                <a:spcPts val="590"/>
              </a:spcAft>
              <a:buNone/>
            </a:pPr>
            <a:r>
              <a:rPr lang="de-DE" sz="3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Wünsche, Utopien und Ziele im Hinblick auf die Zukunft entwickeln und formulieren.</a:t>
            </a:r>
          </a:p>
          <a:p>
            <a:pPr marL="344170" marR="428625" indent="0" algn="just">
              <a:lnSpc>
                <a:spcPct val="103000"/>
              </a:lnSpc>
              <a:spcAft>
                <a:spcPts val="4515"/>
              </a:spcAft>
              <a:buNone/>
            </a:pPr>
            <a:r>
              <a:rPr lang="de-DE" sz="3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Unabhängig von der Umsetzbarkeit träumen dürfen.</a:t>
            </a:r>
          </a:p>
          <a:p>
            <a:pPr marL="350520" marR="428625" indent="-6350" algn="just">
              <a:lnSpc>
                <a:spcPct val="103000"/>
              </a:lnSpc>
              <a:spcAft>
                <a:spcPts val="480"/>
              </a:spcAft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Zur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Ideengebung</a:t>
            </a:r>
            <a:r>
              <a:rPr lang="de-DE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1370" marR="428625" indent="-457200" algn="just">
              <a:lnSpc>
                <a:spcPct val="103000"/>
              </a:lnSpc>
              <a:spcAft>
                <a:spcPts val="480"/>
              </a:spcAft>
              <a:buFontTx/>
              <a:buChar char="-"/>
            </a:pPr>
            <a:r>
              <a:rPr lang="de-DE" sz="3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Bildersets oder  Beispielsätze.  </a:t>
            </a:r>
          </a:p>
          <a:p>
            <a:pPr marL="801370" marR="428625" indent="-457200" algn="just">
              <a:lnSpc>
                <a:spcPct val="103000"/>
              </a:lnSpc>
              <a:spcAft>
                <a:spcPts val="480"/>
              </a:spcAft>
              <a:buFontTx/>
              <a:buChar char="-"/>
            </a:pPr>
            <a:r>
              <a:rPr lang="de-DE" sz="30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Eigene Ziele ableiten.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1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20">
            <a:extLst>
              <a:ext uri="{FF2B5EF4-FFF2-40B4-BE49-F238E27FC236}">
                <a16:creationId xmlns:a16="http://schemas.microsoft.com/office/drawing/2014/main" id="{95B72408-0DCA-ACDC-2358-7820A2D3C547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0" y="0"/>
            <a:chExt cx="8577072" cy="4823460"/>
          </a:xfrm>
        </p:grpSpPr>
        <p:sp>
          <p:nvSpPr>
            <p:cNvPr id="3" name="Shape 5845">
              <a:extLst>
                <a:ext uri="{FF2B5EF4-FFF2-40B4-BE49-F238E27FC236}">
                  <a16:creationId xmlns:a16="http://schemas.microsoft.com/office/drawing/2014/main" id="{0ABE07ED-0574-BEEE-18B2-B564BDA8ECF6}"/>
                </a:ext>
              </a:extLst>
            </p:cNvPr>
            <p:cNvSpPr/>
            <p:nvPr/>
          </p:nvSpPr>
          <p:spPr>
            <a:xfrm>
              <a:off x="326136" y="845820"/>
              <a:ext cx="4655566" cy="109728"/>
            </a:xfrm>
            <a:custGeom>
              <a:avLst/>
              <a:gdLst/>
              <a:ahLst/>
              <a:cxnLst/>
              <a:rect l="0" t="0" r="0" b="0"/>
              <a:pathLst>
                <a:path w="4655566" h="109728">
                  <a:moveTo>
                    <a:pt x="0" y="0"/>
                  </a:moveTo>
                  <a:lnTo>
                    <a:pt x="4655566" y="0"/>
                  </a:lnTo>
                  <a:lnTo>
                    <a:pt x="4655566" y="109728"/>
                  </a:lnTo>
                  <a:lnTo>
                    <a:pt x="0" y="1097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Shape 206">
              <a:extLst>
                <a:ext uri="{FF2B5EF4-FFF2-40B4-BE49-F238E27FC236}">
                  <a16:creationId xmlns:a16="http://schemas.microsoft.com/office/drawing/2014/main" id="{3D9A89EB-9F31-7E8B-9D52-1CC892F35C65}"/>
                </a:ext>
              </a:extLst>
            </p:cNvPr>
            <p:cNvSpPr/>
            <p:nvPr/>
          </p:nvSpPr>
          <p:spPr>
            <a:xfrm>
              <a:off x="326136" y="845820"/>
              <a:ext cx="7958328" cy="0"/>
            </a:xfrm>
            <a:custGeom>
              <a:avLst/>
              <a:gdLst/>
              <a:ahLst/>
              <a:cxnLst/>
              <a:rect l="0" t="0" r="0" b="0"/>
              <a:pathLst>
                <a:path w="7958328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CC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pic>
          <p:nvPicPr>
            <p:cNvPr id="5" name="Picture 209">
              <a:extLst>
                <a:ext uri="{FF2B5EF4-FFF2-40B4-BE49-F238E27FC236}">
                  <a16:creationId xmlns:a16="http://schemas.microsoft.com/office/drawing/2014/main" id="{978E6E9A-184C-29DD-5951-7AAC547A119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577072" cy="4823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08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04">
            <a:extLst>
              <a:ext uri="{FF2B5EF4-FFF2-40B4-BE49-F238E27FC236}">
                <a16:creationId xmlns:a16="http://schemas.microsoft.com/office/drawing/2014/main" id="{CE4A310B-4572-4458-BB15-88CFA899AF4C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0"/>
            <a:chExt cx="7958328" cy="6321552"/>
          </a:xfrm>
        </p:grpSpPr>
        <p:sp>
          <p:nvSpPr>
            <p:cNvPr id="3" name="Shape 5847">
              <a:extLst>
                <a:ext uri="{FF2B5EF4-FFF2-40B4-BE49-F238E27FC236}">
                  <a16:creationId xmlns:a16="http://schemas.microsoft.com/office/drawing/2014/main" id="{7672852F-0F8E-F941-2388-A95B6EF33A9E}"/>
                </a:ext>
              </a:extLst>
            </p:cNvPr>
            <p:cNvSpPr/>
            <p:nvPr/>
          </p:nvSpPr>
          <p:spPr>
            <a:xfrm>
              <a:off x="0" y="1315212"/>
              <a:ext cx="4655566" cy="109728"/>
            </a:xfrm>
            <a:custGeom>
              <a:avLst/>
              <a:gdLst/>
              <a:ahLst/>
              <a:cxnLst/>
              <a:rect l="0" t="0" r="0" b="0"/>
              <a:pathLst>
                <a:path w="4655566" h="109728">
                  <a:moveTo>
                    <a:pt x="0" y="0"/>
                  </a:moveTo>
                  <a:lnTo>
                    <a:pt x="4655566" y="0"/>
                  </a:lnTo>
                  <a:lnTo>
                    <a:pt x="4655566" y="109728"/>
                  </a:lnTo>
                  <a:lnTo>
                    <a:pt x="0" y="1097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Shape 215">
              <a:extLst>
                <a:ext uri="{FF2B5EF4-FFF2-40B4-BE49-F238E27FC236}">
                  <a16:creationId xmlns:a16="http://schemas.microsoft.com/office/drawing/2014/main" id="{59DF9CAE-3DA1-1021-35BD-4DA5B08A7CD5}"/>
                </a:ext>
              </a:extLst>
            </p:cNvPr>
            <p:cNvSpPr/>
            <p:nvPr/>
          </p:nvSpPr>
          <p:spPr>
            <a:xfrm>
              <a:off x="0" y="1315212"/>
              <a:ext cx="7958328" cy="0"/>
            </a:xfrm>
            <a:custGeom>
              <a:avLst/>
              <a:gdLst/>
              <a:ahLst/>
              <a:cxnLst/>
              <a:rect l="0" t="0" r="0" b="0"/>
              <a:pathLst>
                <a:path w="7958328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CC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pic>
          <p:nvPicPr>
            <p:cNvPr id="5" name="Picture 219">
              <a:extLst>
                <a:ext uri="{FF2B5EF4-FFF2-40B4-BE49-F238E27FC236}">
                  <a16:creationId xmlns:a16="http://schemas.microsoft.com/office/drawing/2014/main" id="{61522126-3FFE-E408-B365-F65CC55DD78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729740" y="0"/>
              <a:ext cx="4465320" cy="6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28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EB5ED-6806-F345-6CBA-E7C56B2B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8324"/>
            <a:ext cx="10364451" cy="1002889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Etwas über mich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8BB277-B2EC-0786-0098-23C3681D3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70039"/>
            <a:ext cx="12192000" cy="5687961"/>
          </a:xfrm>
        </p:spPr>
        <p:txBody>
          <a:bodyPr>
            <a:normAutofit/>
          </a:bodyPr>
          <a:lstStyle/>
          <a:p>
            <a:pPr marL="350520" indent="-6350" algn="just">
              <a:lnSpc>
                <a:spcPct val="107000"/>
              </a:lnSpc>
              <a:spcAft>
                <a:spcPts val="10"/>
              </a:spcAft>
            </a:pPr>
            <a:r>
              <a:rPr lang="de-DE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Mein Wappen</a:t>
            </a:r>
            <a:endParaRPr lang="de-DE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7350" indent="0" algn="just">
              <a:lnSpc>
                <a:spcPct val="102000"/>
              </a:lnSpc>
              <a:spcAft>
                <a:spcPts val="1275"/>
              </a:spcAft>
              <a:buNone/>
            </a:pPr>
            <a:r>
              <a:rPr lang="de-DE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Welche Wappen kennt ihr? </a:t>
            </a:r>
          </a:p>
          <a:p>
            <a:pPr marL="387350" indent="0" algn="just">
              <a:lnSpc>
                <a:spcPct val="102000"/>
              </a:lnSpc>
              <a:spcAft>
                <a:spcPts val="1275"/>
              </a:spcAft>
              <a:buNone/>
            </a:pPr>
            <a:r>
              <a:rPr lang="de-DE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Welche Symbole und Bilder sind charakteristisch und treffend? (Was macht mich aus? Was mag ich? Was ist mir wichtig?) Warum?</a:t>
            </a:r>
          </a:p>
          <a:p>
            <a:pPr marL="350520" marR="428625" indent="-6350" algn="just">
              <a:lnSpc>
                <a:spcPct val="103000"/>
              </a:lnSpc>
              <a:spcAft>
                <a:spcPts val="145"/>
              </a:spcAft>
            </a:pPr>
            <a:r>
              <a:rPr lang="de-DE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Anders ausdrücken, wie man so ist – wofür man steht.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Frei über sich sprechen üben. Das ist zum Beispiel auch wichtig für Vorstellungsgespräche.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50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59">
            <a:extLst>
              <a:ext uri="{FF2B5EF4-FFF2-40B4-BE49-F238E27FC236}">
                <a16:creationId xmlns:a16="http://schemas.microsoft.com/office/drawing/2014/main" id="{7540E26D-4D21-6262-0ED4-037F5E33EEF3}"/>
              </a:ext>
            </a:extLst>
          </p:cNvPr>
          <p:cNvGrpSpPr/>
          <p:nvPr/>
        </p:nvGrpSpPr>
        <p:grpSpPr>
          <a:xfrm>
            <a:off x="-1" y="0"/>
            <a:ext cx="12673781" cy="6858000"/>
            <a:chOff x="0" y="0"/>
            <a:chExt cx="7999476" cy="4543044"/>
          </a:xfrm>
        </p:grpSpPr>
        <p:sp>
          <p:nvSpPr>
            <p:cNvPr id="3" name="Shape 5851">
              <a:extLst>
                <a:ext uri="{FF2B5EF4-FFF2-40B4-BE49-F238E27FC236}">
                  <a16:creationId xmlns:a16="http://schemas.microsoft.com/office/drawing/2014/main" id="{B8AF3630-0530-8907-91FC-6D91E46584DD}"/>
                </a:ext>
              </a:extLst>
            </p:cNvPr>
            <p:cNvSpPr/>
            <p:nvPr/>
          </p:nvSpPr>
          <p:spPr>
            <a:xfrm>
              <a:off x="41148" y="653796"/>
              <a:ext cx="4655566" cy="109728"/>
            </a:xfrm>
            <a:custGeom>
              <a:avLst/>
              <a:gdLst/>
              <a:ahLst/>
              <a:cxnLst/>
              <a:rect l="0" t="0" r="0" b="0"/>
              <a:pathLst>
                <a:path w="4655566" h="109728">
                  <a:moveTo>
                    <a:pt x="0" y="0"/>
                  </a:moveTo>
                  <a:lnTo>
                    <a:pt x="4655566" y="0"/>
                  </a:lnTo>
                  <a:lnTo>
                    <a:pt x="4655566" y="109728"/>
                  </a:lnTo>
                  <a:lnTo>
                    <a:pt x="0" y="1097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Shape 244">
              <a:extLst>
                <a:ext uri="{FF2B5EF4-FFF2-40B4-BE49-F238E27FC236}">
                  <a16:creationId xmlns:a16="http://schemas.microsoft.com/office/drawing/2014/main" id="{8656EA45-6B71-7232-D4E5-86D9E4A5F6D4}"/>
                </a:ext>
              </a:extLst>
            </p:cNvPr>
            <p:cNvSpPr/>
            <p:nvPr/>
          </p:nvSpPr>
          <p:spPr>
            <a:xfrm>
              <a:off x="41148" y="653796"/>
              <a:ext cx="7958328" cy="0"/>
            </a:xfrm>
            <a:custGeom>
              <a:avLst/>
              <a:gdLst/>
              <a:ahLst/>
              <a:cxnLst/>
              <a:rect l="0" t="0" r="0" b="0"/>
              <a:pathLst>
                <a:path w="7958328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CC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pic>
          <p:nvPicPr>
            <p:cNvPr id="5" name="Picture 247">
              <a:extLst>
                <a:ext uri="{FF2B5EF4-FFF2-40B4-BE49-F238E27FC236}">
                  <a16:creationId xmlns:a16="http://schemas.microsoft.com/office/drawing/2014/main" id="{7BAAF6BF-7BB7-CCE4-10C9-E2428AE73F3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767828" cy="4543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21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350B4-8412-DFA9-A1B1-B70B1141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7820"/>
            <a:ext cx="10364451" cy="796412"/>
          </a:xfrm>
        </p:spPr>
        <p:txBody>
          <a:bodyPr>
            <a:normAutofit fontScale="90000"/>
          </a:bodyPr>
          <a:lstStyle/>
          <a:p>
            <a:br>
              <a:rPr lang="de-DE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 Bild von mir</a:t>
            </a:r>
            <a:br>
              <a:rPr lang="de-DE" sz="32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CF69BC-F1C3-1035-A020-D706F2D1AB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60206"/>
            <a:ext cx="12192000" cy="5697794"/>
          </a:xfrm>
        </p:spPr>
        <p:txBody>
          <a:bodyPr>
            <a:normAutofit/>
          </a:bodyPr>
          <a:lstStyle/>
          <a:p>
            <a:pPr marL="344170" indent="0" algn="just">
              <a:lnSpc>
                <a:spcPct val="107000"/>
              </a:lnSpc>
              <a:spcAft>
                <a:spcPts val="10"/>
              </a:spcAft>
              <a:buNone/>
            </a:pP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mich stark macht:</a:t>
            </a:r>
            <a:endParaRPr lang="de-DE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370" marR="428625" indent="-457200">
              <a:lnSpc>
                <a:spcPct val="103000"/>
              </a:lnSpc>
              <a:spcAft>
                <a:spcPts val="145"/>
              </a:spcAft>
              <a:buFont typeface="Symbol" panose="05050102010706020507" pitchFamily="18" charset="2"/>
              <a:buChar char="-"/>
            </a:pPr>
            <a:r>
              <a:rPr lang="de-DE" sz="32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Selbststärkungspotentiale und Unterstützungsmöglichkeiten aus dem persönlichen Umfeld reflektieren und visualisieren. </a:t>
            </a:r>
          </a:p>
          <a:p>
            <a:pPr marL="344170" marR="428625" indent="0">
              <a:lnSpc>
                <a:spcPct val="103000"/>
              </a:lnSpc>
              <a:spcAft>
                <a:spcPts val="145"/>
              </a:spcAft>
              <a:buNone/>
            </a:pPr>
            <a:endParaRPr lang="de-DE" sz="15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0520" marR="428625" indent="-6350" algn="just">
              <a:lnSpc>
                <a:spcPct val="103000"/>
              </a:lnSpc>
              <a:spcAft>
                <a:spcPts val="145"/>
              </a:spcAft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Unterstützer/innenkreis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1370" marR="428625" indent="-457200" algn="just">
              <a:lnSpc>
                <a:spcPct val="103000"/>
              </a:lnSpc>
              <a:spcAft>
                <a:spcPts val="145"/>
              </a:spcAft>
              <a:buFont typeface="Symbol" panose="05050102010706020507" pitchFamily="18" charset="2"/>
              <a:buChar char="-"/>
            </a:pPr>
            <a:r>
              <a:rPr lang="de-DE" sz="32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benennen und anordnen.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82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71">
            <a:extLst>
              <a:ext uri="{FF2B5EF4-FFF2-40B4-BE49-F238E27FC236}">
                <a16:creationId xmlns:a16="http://schemas.microsoft.com/office/drawing/2014/main" id="{2F37EB1D-21D1-6019-3CFC-BECD718FF004}"/>
              </a:ext>
            </a:extLst>
          </p:cNvPr>
          <p:cNvGrpSpPr/>
          <p:nvPr/>
        </p:nvGrpSpPr>
        <p:grpSpPr>
          <a:xfrm>
            <a:off x="0" y="1"/>
            <a:ext cx="12192000" cy="6980902"/>
            <a:chOff x="0" y="0"/>
            <a:chExt cx="7958328" cy="6213348"/>
          </a:xfrm>
        </p:grpSpPr>
        <p:sp>
          <p:nvSpPr>
            <p:cNvPr id="3" name="Shape 5861">
              <a:extLst>
                <a:ext uri="{FF2B5EF4-FFF2-40B4-BE49-F238E27FC236}">
                  <a16:creationId xmlns:a16="http://schemas.microsoft.com/office/drawing/2014/main" id="{B48C4994-C788-5F43-5B80-4F7CAF549C9D}"/>
                </a:ext>
              </a:extLst>
            </p:cNvPr>
            <p:cNvSpPr/>
            <p:nvPr/>
          </p:nvSpPr>
          <p:spPr>
            <a:xfrm>
              <a:off x="0" y="1278636"/>
              <a:ext cx="4655566" cy="109728"/>
            </a:xfrm>
            <a:custGeom>
              <a:avLst/>
              <a:gdLst/>
              <a:ahLst/>
              <a:cxnLst/>
              <a:rect l="0" t="0" r="0" b="0"/>
              <a:pathLst>
                <a:path w="4655566" h="109728">
                  <a:moveTo>
                    <a:pt x="0" y="0"/>
                  </a:moveTo>
                  <a:lnTo>
                    <a:pt x="4655566" y="0"/>
                  </a:lnTo>
                  <a:lnTo>
                    <a:pt x="4655566" y="109728"/>
                  </a:lnTo>
                  <a:lnTo>
                    <a:pt x="0" y="1097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C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Shape 298">
              <a:extLst>
                <a:ext uri="{FF2B5EF4-FFF2-40B4-BE49-F238E27FC236}">
                  <a16:creationId xmlns:a16="http://schemas.microsoft.com/office/drawing/2014/main" id="{C5CBF0A6-0F7F-A2F8-8B23-CD70E10E7FFB}"/>
                </a:ext>
              </a:extLst>
            </p:cNvPr>
            <p:cNvSpPr/>
            <p:nvPr/>
          </p:nvSpPr>
          <p:spPr>
            <a:xfrm>
              <a:off x="0" y="1278636"/>
              <a:ext cx="7958328" cy="0"/>
            </a:xfrm>
            <a:custGeom>
              <a:avLst/>
              <a:gdLst/>
              <a:ahLst/>
              <a:cxnLst/>
              <a:rect l="0" t="0" r="0" b="0"/>
              <a:pathLst>
                <a:path w="7958328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CC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pic>
          <p:nvPicPr>
            <p:cNvPr id="5" name="Picture 302">
              <a:extLst>
                <a:ext uri="{FF2B5EF4-FFF2-40B4-BE49-F238E27FC236}">
                  <a16:creationId xmlns:a16="http://schemas.microsoft.com/office/drawing/2014/main" id="{568BA73C-499B-01BD-F96B-FD2F4C4F822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91412" y="0"/>
              <a:ext cx="4658869" cy="6213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8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916EC50-3B4C-C76B-D13A-F7902CD9D526}"/>
              </a:ext>
            </a:extLst>
          </p:cNvPr>
          <p:cNvSpPr txBox="1"/>
          <p:nvPr/>
        </p:nvSpPr>
        <p:spPr>
          <a:xfrm>
            <a:off x="1494504" y="806245"/>
            <a:ext cx="9163664" cy="5685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Persönliche Zukunftsplanung (PZP) </a:t>
            </a:r>
            <a:r>
              <a:rPr lang="de-DE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 </a:t>
            </a: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 Planungs- und Handlungsansatz der sich an Stärken </a:t>
            </a:r>
            <a:r>
              <a:rPr lang="de-DE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 Ressourcen orientiert. Es geht darum, durch konkrete Schritte die Lebensqualität der planenden Person in ihrem Sinne zu verbessern.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Persönliche Zukunftsplanung </a:t>
            </a: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eignet sich insbesondere zur schnittstellenübergreifenden Unterstützung von Übergangssituationen wie z. B. dem Übergang von der Schule in das Erwachsenenleben.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Persönliche Zukunftsplanung </a:t>
            </a: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(engl. </a:t>
            </a:r>
            <a:r>
              <a:rPr lang="de-DE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umfasst eine Vielzahl methodischer Planungsansätze, um gemeinsam mit Menschen, ihren Familien, Freunden positive Veränderungsprozesse auf der Ebene der Person, aber auch der Organisation sowie des Gemeinwesens zu gestalten </a:t>
            </a:r>
            <a:r>
              <a:rPr lang="de-DE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(vgl. O’BRIEN/O’BRIEN 1999).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99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2A677-99B1-6DE3-A3BF-8E087850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93058"/>
          </a:xfrm>
        </p:spPr>
        <p:txBody>
          <a:bodyPr>
            <a:normAutofit/>
          </a:bodyPr>
          <a:lstStyle/>
          <a:p>
            <a:r>
              <a:rPr lang="de-DE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Unterstützer-Kreis</a:t>
            </a:r>
            <a:endParaRPr lang="de-DE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1F7915-7C98-CA36-23FD-9AD95C6E1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25910"/>
            <a:ext cx="12192000" cy="603209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de-DE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 Unterstützer-Kreis sind Menschen dabei, die die </a:t>
            </a:r>
            <a:r>
              <a:rPr lang="de-DE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HauptPerson</a:t>
            </a:r>
            <a:r>
              <a:rPr lang="de-DE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kennen.</a:t>
            </a:r>
            <a:br>
              <a:rPr lang="de-DE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Zum Beispiel: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4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FamilienMitglieder</a:t>
            </a:r>
            <a:endParaRPr lang="de-DE" sz="2400" b="0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Freunde und Freundinnen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Bekannte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4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ArbeitsKollegen</a:t>
            </a: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24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ArbeitsKolleginnen</a:t>
            </a:r>
            <a:endParaRPr lang="de-DE" sz="2400" b="0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nachdem auch Fachleute</a:t>
            </a:r>
          </a:p>
          <a:p>
            <a:pPr marL="0" indent="0" algn="just">
              <a:buNone/>
            </a:pP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Unterstützer-Kreis denkt mit und hilft mit bei der Zukunftsplanung.</a:t>
            </a:r>
            <a:b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geht darum herauszufinden, was der </a:t>
            </a:r>
            <a:r>
              <a:rPr lang="de-DE" sz="24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HauptPerson</a:t>
            </a: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wichtig ist.</a:t>
            </a:r>
            <a:b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HauptPerson</a:t>
            </a: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trifft aber die Entscheidungen. Es geht darum, Kraft zu erhalten, um Ziele zu erreichen. Gemeinsam gehen </a:t>
            </a:r>
            <a:r>
              <a:rPr lang="de-DE" sz="24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HauptPerson</a:t>
            </a:r>
            <a:r>
              <a:rPr lang="de-DE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die Unterstützer auf den neuen Weg.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35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sönliche Zukunftsplanung - ppt video online herunterladen">
            <a:extLst>
              <a:ext uri="{FF2B5EF4-FFF2-40B4-BE49-F238E27FC236}">
                <a16:creationId xmlns:a16="http://schemas.microsoft.com/office/drawing/2014/main" id="{E911E8DF-AC67-69DF-91E5-F19722DA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13" y="0"/>
            <a:ext cx="9370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7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10EBB-341F-0805-4D98-073B341E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6982"/>
            <a:ext cx="10364451" cy="1150373"/>
          </a:xfrm>
        </p:spPr>
        <p:txBody>
          <a:bodyPr/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AA7654-16C9-36B3-7D97-0148874162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740310"/>
            <a:ext cx="12192000" cy="511769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Leitung der Planung</a:t>
            </a:r>
          </a:p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Erfassung von Wünschen der Hauptperson</a:t>
            </a:r>
          </a:p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Anerkennung der verschiedenen Beiträge und Ansichten</a:t>
            </a:r>
          </a:p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Dokumentation des Planungsprozesses (Zeichnungen, Bilder, Symbole und Schritte)</a:t>
            </a:r>
          </a:p>
        </p:txBody>
      </p:sp>
    </p:spTree>
    <p:extLst>
      <p:ext uri="{BB962C8B-B14F-4D97-AF65-F5344CB8AC3E}">
        <p14:creationId xmlns:p14="http://schemas.microsoft.com/office/powerpoint/2010/main" val="341988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sourcenorientiert und zielführend – die Persönliche Zukunftsplanung -  ppt video online herunterladen">
            <a:extLst>
              <a:ext uri="{FF2B5EF4-FFF2-40B4-BE49-F238E27FC236}">
                <a16:creationId xmlns:a16="http://schemas.microsoft.com/office/drawing/2014/main" id="{8421BF66-9AD6-8D3C-8C98-ABE50CC0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3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onja Weis · Persönliche Zukunftsplanung">
            <a:extLst>
              <a:ext uri="{FF2B5EF4-FFF2-40B4-BE49-F238E27FC236}">
                <a16:creationId xmlns:a16="http://schemas.microsoft.com/office/drawing/2014/main" id="{AA032834-A39A-B507-EE71-046720EB2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8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sourcenorientiert und zielführend – die Persönliche Zukunftsplanung -  ppt video online herunterladen">
            <a:extLst>
              <a:ext uri="{FF2B5EF4-FFF2-40B4-BE49-F238E27FC236}">
                <a16:creationId xmlns:a16="http://schemas.microsoft.com/office/drawing/2014/main" id="{AD34A718-092D-35D1-36B2-8C8F9321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2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ja Weis · Persönliche Zukunftsplanung">
            <a:extLst>
              <a:ext uri="{FF2B5EF4-FFF2-40B4-BE49-F238E27FC236}">
                <a16:creationId xmlns:a16="http://schemas.microsoft.com/office/drawing/2014/main" id="{CBBC1C50-08AC-D90C-4EF8-83DA7E88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05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ersönliche Zukunftsplanung – Zukunftsplanung">
            <a:extLst>
              <a:ext uri="{FF2B5EF4-FFF2-40B4-BE49-F238E27FC236}">
                <a16:creationId xmlns:a16="http://schemas.microsoft.com/office/drawing/2014/main" id="{0D479A3C-AE43-9FF6-65B1-4754BA961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58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1F29C-F2E4-DB10-1A2A-07FE5449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4801"/>
            <a:ext cx="10364451" cy="1170038"/>
          </a:xfrm>
        </p:spPr>
        <p:txBody>
          <a:bodyPr/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BD156-4BA8-ADAB-3A56-F98CF3281C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73161"/>
            <a:ext cx="12192000" cy="5284839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Haben Sie bezüglich der Thematik bereits Erfahrungen gesammelt? Wenn Ja, Welche?</a:t>
            </a:r>
          </a:p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könnte PZP weiter in die schule getragen werden?</a:t>
            </a:r>
          </a:p>
          <a:p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 das sinnvoll und praktisch, </a:t>
            </a:r>
            <a:r>
              <a:rPr lang="de-DE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pzp</a:t>
            </a:r>
            <a:r>
              <a:rPr lang="de-DE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der schulalltag zu integrieren? (Grundhaltung, aber auch konkrete Methoden) </a:t>
            </a:r>
          </a:p>
        </p:txBody>
      </p:sp>
    </p:spTree>
    <p:extLst>
      <p:ext uri="{BB962C8B-B14F-4D97-AF65-F5344CB8AC3E}">
        <p14:creationId xmlns:p14="http://schemas.microsoft.com/office/powerpoint/2010/main" val="2520936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5D01F-37A2-604E-A6A7-45C9880C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678425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Literatur/Quellen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82054-B007-9B73-1E03-0E343647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78426"/>
            <a:ext cx="12192000" cy="61795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5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https://www.persoenliche-zukunftsplanung.eu/materialien/personenorientiertes-denken.html</a:t>
            </a: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5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https://www.lewo-aachen.de/persoenliche-zukunftsplanung/</a:t>
            </a: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5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https://www.stiftung-leben-pur.de/projekte/zukunftsplanung.html</a:t>
            </a: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http://www.persoenliche-zukunftsplanung-in-der-schule.html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https://www.lebenswert-und-sternstunden.de/pers%C3%B6nliche-zukunftsplanung/arbeitsbl%C3%A4tter/</a:t>
            </a: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http://www.gemeinsam-vielfalt-leben.de/sites/default/files/downloads/FTAA%20WS_04-1_PZP_Hilbers.pdf</a:t>
            </a:r>
            <a:r>
              <a:rPr lang="de-DE" sz="45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ADLER, Judith; WICKI, Monika T. (2016): Die Zukunft ist jetzt! Personenzentrierte Zukunftsplanung. Leitfaden und Arbeitsbuch. Zürich: Interkantonale Hochschule für Heilpädagogik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ARNOLD, Rosmarie; BERTOGG, Luzia (2015): Weiterbildungen zur Persönlichen Zukunftsplanung (PZP). Wissenschaftliche Begleitung </a:t>
            </a:r>
            <a:r>
              <a:rPr lang="de-DE" sz="45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St.Gallen</a:t>
            </a: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Institut für Soziale Arbeit IFSA - FHS St. Gallen</a:t>
            </a:r>
          </a:p>
          <a:p>
            <a:pPr algn="l"/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BOBAN, Ines (2003): Person </a:t>
            </a:r>
            <a:r>
              <a:rPr lang="de-DE" sz="45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5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Circle </a:t>
            </a:r>
            <a:r>
              <a:rPr lang="de-DE" sz="45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Friends – Persönliche Zukunftsplanung und Unterstützerkreis. In: FEUSER, Georg (Hrsg.): Integration heute - Perspektiven ihrer Weiterentwicklung in Theorie und Praxis. Frankfurt am Main: Peter Lang, 285-296</a:t>
            </a:r>
          </a:p>
          <a:p>
            <a:pPr algn="l"/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BOBAN, Ines (2007a): In der Schule und über die Schule hinaus – von Zukunftsträumen zu konkreten Schritten. In: HINZ, Andreas (Hrsg.): Schwere Mehrfachbehinderung und Integration - Herausforderungen, Erfahrungen, Perspektiven. Marburg: Lebenshilfe, 173-180</a:t>
            </a:r>
          </a:p>
          <a:p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DOOSE, Stefan (2020): "I </a:t>
            </a:r>
            <a:r>
              <a:rPr lang="de-DE" sz="45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5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5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!" Persönliche Zukunftsplanung weitergedacht. Neue Perspektiven und Methoden einer personenorientierten Planung mit Menschen mit und ohne Beeinträchtigungen</a:t>
            </a:r>
            <a:br>
              <a:rPr lang="de-DE" sz="4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5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grundlegend überarbeitete und erweiterte Neuausgabe. Neu Ulm: AG SPAK-Verlag</a:t>
            </a:r>
          </a:p>
          <a:p>
            <a:pPr algn="l"/>
            <a:r>
              <a:rPr lang="de-DE" sz="4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DOOSE, Stefan/ HAACK, Marcel (2019): Mit Zukunfts-Planung in die Arbeitswelt starten. In: GOLDBACH, Anne/ BERGELT, Daniel (Hrsg.): Exklusive Teilhabe am Arbeitsleben? Unterstützung durch Leichte Sprache? Marburg: Lebenshilfe-Verlag, 105-145.</a:t>
            </a:r>
          </a:p>
          <a:p>
            <a:r>
              <a:rPr lang="de-DE" sz="45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DOOSE, Stefan (2010): Persönliche Zukunftsplanung. Personenzentriertes und sozialraumorientiertes Denken, Planen und Handeln. In: Die Kerbe, H. 2, 26-28</a:t>
            </a:r>
            <a:br>
              <a:rPr lang="de-DE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45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0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6C590-9668-F5AA-19DC-5B1C43C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71948"/>
            <a:ext cx="10364451" cy="1091381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Persönliche Zukunftsplanung (PZP) - Entstehung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B461B0-8AF5-1B6B-B1C2-CCD97FA11A33}"/>
              </a:ext>
            </a:extLst>
          </p:cNvPr>
          <p:cNvSpPr txBox="1"/>
          <p:nvPr/>
        </p:nvSpPr>
        <p:spPr>
          <a:xfrm>
            <a:off x="1042219" y="1641988"/>
            <a:ext cx="1010756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Konzept der Persönlichen Zukunftsplanung</a:t>
            </a:r>
            <a:r>
              <a:rPr lang="de-DE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wurde </a:t>
            </a:r>
            <a:r>
              <a:rPr lang="de-DE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den 80er Jahren </a:t>
            </a:r>
            <a:r>
              <a:rPr lang="de-DE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englischsprachigen Raum</a:t>
            </a:r>
            <a:r>
              <a:rPr lang="de-DE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den USA / in Kanada von verschiedenen Personen entwickelt.</a:t>
            </a:r>
          </a:p>
          <a:p>
            <a:endParaRPr lang="de-DE" sz="1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7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Grundlage</a:t>
            </a:r>
            <a:r>
              <a:rPr lang="de-DE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7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de-DE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vermehrte Wunsch nach Selbstbestimmung und die Forderung nach gleichberechtigter Teilhabe.</a:t>
            </a:r>
          </a:p>
          <a:p>
            <a:pPr algn="just"/>
            <a:endParaRPr lang="de-DE" sz="1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7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Daraus hat sich </a:t>
            </a:r>
            <a:r>
              <a:rPr lang="de-DE" sz="27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person-centered</a:t>
            </a:r>
            <a:r>
              <a:rPr lang="de-DE" sz="27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7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de-DE" sz="27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entwickelt</a:t>
            </a:r>
            <a:r>
              <a:rPr lang="de-DE" sz="27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übersetzt mit „Persönliche Zukunftsplanung“ , oder „Personenzentriertes Planen“.</a:t>
            </a:r>
            <a:endParaRPr lang="de-DE" sz="2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de-DE" sz="1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DE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deutschsprachigen Raum </a:t>
            </a:r>
            <a:r>
              <a:rPr lang="de-DE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machten es seit Mitte der 90er-Jahre unter anderem, Ines Boban, Stefan Doose, Carolin Emrich, Susanne Göbel und Andreas Hinz bekannt.</a:t>
            </a:r>
          </a:p>
        </p:txBody>
      </p:sp>
    </p:spTree>
    <p:extLst>
      <p:ext uri="{BB962C8B-B14F-4D97-AF65-F5344CB8AC3E}">
        <p14:creationId xmlns:p14="http://schemas.microsoft.com/office/powerpoint/2010/main" val="1442026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rbst. Das Wetter im Herbst - презентация онлайн">
            <a:extLst>
              <a:ext uri="{FF2B5EF4-FFF2-40B4-BE49-F238E27FC236}">
                <a16:creationId xmlns:a16="http://schemas.microsoft.com/office/drawing/2014/main" id="{13A251BF-E07E-AFB3-2AAA-2D1ADC8F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6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88E7477-C80F-B9B9-C435-21FC602E2B7A}"/>
              </a:ext>
            </a:extLst>
          </p:cNvPr>
          <p:cNvSpPr txBox="1"/>
          <p:nvPr/>
        </p:nvSpPr>
        <p:spPr>
          <a:xfrm>
            <a:off x="422787" y="924232"/>
            <a:ext cx="1147424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Persönliche Zukunftsplanung 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beruht auf personenzentriertem Denken und einer wertschätzenden Grundhaltung.</a:t>
            </a:r>
          </a:p>
          <a:p>
            <a:pPr algn="just"/>
            <a:r>
              <a:rPr lang="de-DE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Mensch steht im Mittelpunkt.  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geht um seine Ziele, Gaben und neue Möglichkeiten. Es geht darum, eine wertgeschätzte Rolle in der Gemeinschaft einzunehmen.</a:t>
            </a:r>
          </a:p>
          <a:p>
            <a:pPr algn="just"/>
            <a:endParaRPr lang="de-DE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Persönliche Zukunftsplanung </a:t>
            </a:r>
            <a:r>
              <a:rPr lang="de-DE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unterstützt Menschen, über ihre persönliche Zukunft nachzudenken.</a:t>
            </a:r>
          </a:p>
          <a:p>
            <a:pPr algn="just"/>
            <a:r>
              <a:rPr lang="de-DE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Dabei geht es darum, eine Vorstellung von einer guten Zukunft zu entwickeln, Ziele zu setzen und diese mit anderen Menschen Schritt für Schritt umzusetzen.</a:t>
            </a:r>
          </a:p>
        </p:txBody>
      </p:sp>
    </p:spTree>
    <p:extLst>
      <p:ext uri="{BB962C8B-B14F-4D97-AF65-F5344CB8AC3E}">
        <p14:creationId xmlns:p14="http://schemas.microsoft.com/office/powerpoint/2010/main" val="376930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D2DA4AC-9342-3DC9-FD03-372B73027FE7}"/>
              </a:ext>
            </a:extLst>
          </p:cNvPr>
          <p:cNvSpPr txBox="1"/>
          <p:nvPr/>
        </p:nvSpPr>
        <p:spPr>
          <a:xfrm>
            <a:off x="403123" y="501446"/>
            <a:ext cx="1119894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Persönliche Zukunftsplanung (PZP)</a:t>
            </a:r>
          </a:p>
          <a:p>
            <a:pPr algn="ctr"/>
            <a:endParaRPr lang="de-DE" sz="2000" dirty="0"/>
          </a:p>
          <a:p>
            <a:pPr marL="457200" indent="-457200">
              <a:buFontTx/>
              <a:buChar char="-"/>
            </a:pP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Person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steht dabei mit ihren Stärken, Interessen, Träumen, Wünschen, Möglichkeiten im Mittelpunkt.</a:t>
            </a:r>
          </a:p>
          <a:p>
            <a:r>
              <a:rPr lang="de-DE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Persönliche Netzwerke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werden als wichtige Ressource &amp; Unterstützungsquelle genutzt. </a:t>
            </a:r>
          </a:p>
          <a:p>
            <a:endParaRPr lang="de-DE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Ziel: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Selbstbestimmung, Stärkung der Entscheidungskompetenz. Konkrete Planung und gemeinsame Umsetzung. </a:t>
            </a:r>
          </a:p>
          <a:p>
            <a:endParaRPr lang="de-DE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PZP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bietet für diesen Planungsprozess Handwerkszeug und</a:t>
            </a:r>
          </a:p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Methoden.</a:t>
            </a:r>
          </a:p>
        </p:txBody>
      </p:sp>
    </p:spTree>
    <p:extLst>
      <p:ext uri="{BB962C8B-B14F-4D97-AF65-F5344CB8AC3E}">
        <p14:creationId xmlns:p14="http://schemas.microsoft.com/office/powerpoint/2010/main" val="404555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mbination: Buch „I want my dream!“ u.Kartenset „Pers.Zukunftsplanung“.  ISBN 9783945959442-1600gr - AG SPAK Bücher">
            <a:extLst>
              <a:ext uri="{FF2B5EF4-FFF2-40B4-BE49-F238E27FC236}">
                <a16:creationId xmlns:a16="http://schemas.microsoft.com/office/drawing/2014/main" id="{D4BE4D38-9F5A-A64C-4029-FC4E399B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0" y="226142"/>
            <a:ext cx="5126674" cy="64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sourcen aktivieren mit dem Unbewussten. Manual und ZRM-Bildkartei :  Frank Krause, Maja Storch: Amazon.de: Bücher">
            <a:extLst>
              <a:ext uri="{FF2B5EF4-FFF2-40B4-BE49-F238E27FC236}">
                <a16:creationId xmlns:a16="http://schemas.microsoft.com/office/drawing/2014/main" id="{70294887-2DDE-25AE-1B83-58A9AB1F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6" y="226141"/>
            <a:ext cx="5303654" cy="64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3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AC8C1-0859-AFBD-36B3-F9AC85ED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7988"/>
            <a:ext cx="10364451" cy="1592826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Bild von mir/ Etwas über mich</a:t>
            </a:r>
            <a:br>
              <a:rPr lang="de-DE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1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1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„Wenn ich wissen will, was ich werden will, muss ich erst einmal wissen, wer ich bin!“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EF982-0B56-7DE8-A9C7-21D3225B53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6477" y="1710814"/>
            <a:ext cx="11788878" cy="5147187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Reflexion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eigener Erfahrungen, Interessen, Stärken und Wünsche und deren Auswertung im Hinblick auf Berufsorientierung für den allgemeinen Arbeitsmarkt</a:t>
            </a:r>
          </a:p>
          <a:p>
            <a:pPr marL="0" indent="0">
              <a:buNone/>
            </a:pPr>
            <a:endParaRPr lang="de-DE" sz="1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Visualisierung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 ein großes Umrissbild</a:t>
            </a:r>
          </a:p>
          <a:p>
            <a:pPr marL="0" indent="0">
              <a:buNone/>
            </a:pPr>
            <a:r>
              <a:rPr lang="de-DE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Gruppenprozesse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werden angestoßen und die gegenseitige Wahrnehmung gestärkt </a:t>
            </a:r>
          </a:p>
          <a:p>
            <a:endParaRPr lang="de-DE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0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2">
            <a:extLst>
              <a:ext uri="{FF2B5EF4-FFF2-40B4-BE49-F238E27FC236}">
                <a16:creationId xmlns:a16="http://schemas.microsoft.com/office/drawing/2014/main" id="{4DF151B3-8E91-7E2D-EADB-1B3165847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4439" y="0"/>
            <a:ext cx="701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0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87FC3-CF7F-3DD4-DE4B-DA8A4F9A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2232"/>
            <a:ext cx="10364451" cy="1332272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Bild von mir/ Etwas über mich</a:t>
            </a:r>
            <a:br>
              <a:rPr lang="de-DE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62F038-75E5-FBF7-E1B0-2C05416A12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3961" y="1494504"/>
            <a:ext cx="11661058" cy="51324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ich lebe</a:t>
            </a:r>
          </a:p>
          <a:p>
            <a:pPr algn="just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 komme ich her? Wo stehe ich heute? Die gegenwärtige und vergangene Lebenssituation reflektieren. </a:t>
            </a:r>
          </a:p>
          <a:p>
            <a:pPr marL="0" indent="0" algn="just">
              <a:buNone/>
            </a:pPr>
            <a:endParaRPr lang="de-DE" sz="15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„Mein etwas anderer Lebenslauf“ </a:t>
            </a:r>
            <a:r>
              <a:rPr lang="de-DE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visualisieren: das bisherige Leben und die Lebensumstände</a:t>
            </a:r>
          </a:p>
        </p:txBody>
      </p:sp>
    </p:spTree>
    <p:extLst>
      <p:ext uri="{BB962C8B-B14F-4D97-AF65-F5344CB8AC3E}">
        <p14:creationId xmlns:p14="http://schemas.microsoft.com/office/powerpoint/2010/main" val="2999708151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1162</Words>
  <Application>Microsoft Office PowerPoint</Application>
  <PresentationFormat>Breitbild</PresentationFormat>
  <Paragraphs>95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Tw Cen MT</vt:lpstr>
      <vt:lpstr>Wingdings</vt:lpstr>
      <vt:lpstr>Tropfen</vt:lpstr>
      <vt:lpstr>Persönliche zukunftsplanung</vt:lpstr>
      <vt:lpstr>PowerPoint-Präsentation</vt:lpstr>
      <vt:lpstr>Persönliche Zukunftsplanung (PZP) - Entstehung </vt:lpstr>
      <vt:lpstr>PowerPoint-Präsentation</vt:lpstr>
      <vt:lpstr>PowerPoint-Präsentation</vt:lpstr>
      <vt:lpstr>PowerPoint-Präsentation</vt:lpstr>
      <vt:lpstr>Ein Bild von mir/ Etwas über mich  „Wenn ich wissen will, was ich werden will, muss ich erst einmal wissen, wer ich bin!“</vt:lpstr>
      <vt:lpstr>PowerPoint-Präsentation</vt:lpstr>
      <vt:lpstr>Ein Bild von mir/ Etwas über mich </vt:lpstr>
      <vt:lpstr>PowerPoint-Präsentation</vt:lpstr>
      <vt:lpstr>Ein Bild von mir/ Etwas über mich</vt:lpstr>
      <vt:lpstr>PowerPoint-Präsentation</vt:lpstr>
      <vt:lpstr>Ein Bild von mir/ Etwas über mich</vt:lpstr>
      <vt:lpstr>PowerPoint-Präsentation</vt:lpstr>
      <vt:lpstr>PowerPoint-Präsentation</vt:lpstr>
      <vt:lpstr>Etwas über mich</vt:lpstr>
      <vt:lpstr>PowerPoint-Präsentation</vt:lpstr>
      <vt:lpstr> Ein Bild von mir </vt:lpstr>
      <vt:lpstr>PowerPoint-Präsentation</vt:lpstr>
      <vt:lpstr>Unterstützer-Kreis</vt:lpstr>
      <vt:lpstr>PowerPoint-Präsentation</vt:lpstr>
      <vt:lpstr>Moderation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Diskussion</vt:lpstr>
      <vt:lpstr>Literatur/Quellen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Persönliche zukunftsplanung</dc:title>
  <dc:creator>Internet1</dc:creator>
  <cp:lastModifiedBy>Flick, Sabine</cp:lastModifiedBy>
  <cp:revision>48</cp:revision>
  <dcterms:created xsi:type="dcterms:W3CDTF">2022-09-25T12:37:41Z</dcterms:created>
  <dcterms:modified xsi:type="dcterms:W3CDTF">2024-12-12T14:12:55Z</dcterms:modified>
</cp:coreProperties>
</file>